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3" r:id="rId9"/>
    <p:sldId id="264" r:id="rId10"/>
    <p:sldId id="267" r:id="rId11"/>
    <p:sldId id="265" r:id="rId12"/>
    <p:sldId id="268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10753-44C1-4529-AD88-3E80C3849FE6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ECC77-6340-40FD-893B-DD2EF4A0A9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0227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CC77-6340-40FD-893B-DD2EF4A0A93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7983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CC77-6340-40FD-893B-DD2EF4A0A93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091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873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247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357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413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88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710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646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27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991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348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026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9FE16-F6F6-49BF-8C49-CD5C8944FEC2}" type="datetimeFigureOut">
              <a:rPr lang="en-GB" smtClean="0"/>
              <a:pPr/>
              <a:t>05/01/2015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1152F-87E7-4661-8BA5-AE86E62493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380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Three Choirs Festival,</a:t>
            </a:r>
            <a:br>
              <a:rPr lang="en-GB" b="1" dirty="0" smtClean="0"/>
            </a:br>
            <a:r>
              <a:rPr lang="en-GB" b="1" dirty="0" smtClean="0"/>
              <a:t>Hereford 2015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Hereford City Council presentation 13 January 2015</a:t>
            </a:r>
          </a:p>
          <a:p>
            <a:r>
              <a:rPr lang="en-GB" b="1" dirty="0" smtClean="0"/>
              <a:t>Clare Wichbold MBE</a:t>
            </a:r>
          </a:p>
          <a:p>
            <a:r>
              <a:rPr lang="en-GB" b="1" dirty="0" smtClean="0"/>
              <a:t>Chairman, Hereford Festival 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41903" y="390178"/>
            <a:ext cx="1252194" cy="235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3516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4012" y="365125"/>
            <a:ext cx="1249788" cy="2353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Who are we working with?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/>
              <a:t>Yourselves at the City Council</a:t>
            </a:r>
          </a:p>
          <a:p>
            <a:pPr marL="0" indent="0">
              <a:buNone/>
            </a:pPr>
            <a:r>
              <a:rPr lang="en-GB" sz="3600" b="1" dirty="0" smtClean="0"/>
              <a:t>Herefordshire Council		Music Pool </a:t>
            </a:r>
          </a:p>
          <a:p>
            <a:pPr marL="0" indent="0">
              <a:buNone/>
            </a:pPr>
            <a:r>
              <a:rPr lang="en-GB" sz="3600" b="1" dirty="0" smtClean="0"/>
              <a:t>Hereford in Bloom		   Hereford College of Art</a:t>
            </a:r>
          </a:p>
          <a:p>
            <a:pPr marL="0" indent="0">
              <a:buNone/>
            </a:pPr>
            <a:r>
              <a:rPr lang="en-GB" sz="3600" b="1" dirty="0" smtClean="0"/>
              <a:t>Herefordshire Guild of Craftsmen</a:t>
            </a:r>
          </a:p>
          <a:p>
            <a:pPr marL="0" indent="0">
              <a:buNone/>
            </a:pPr>
            <a:r>
              <a:rPr lang="en-GB" sz="3600" b="1" dirty="0" smtClean="0"/>
              <a:t>Visit Herefordshire		  Chamber of Commerce</a:t>
            </a:r>
          </a:p>
          <a:p>
            <a:pPr marL="0" indent="0">
              <a:buNone/>
            </a:pPr>
            <a:r>
              <a:rPr lang="en-GB" sz="3600" b="1" dirty="0" smtClean="0"/>
              <a:t>Herefordshire Regimental Museum </a:t>
            </a:r>
          </a:p>
          <a:p>
            <a:pPr marL="0" indent="0">
              <a:buNone/>
            </a:pPr>
            <a:r>
              <a:rPr lang="en-GB" sz="3600" b="1" dirty="0" smtClean="0"/>
              <a:t>The list goes on!</a:t>
            </a:r>
          </a:p>
          <a:p>
            <a:endParaRPr lang="en-GB" sz="3600" b="1" dirty="0" smtClean="0"/>
          </a:p>
          <a:p>
            <a:endParaRPr lang="en-GB" sz="3600" b="1" dirty="0" smtClean="0"/>
          </a:p>
          <a:p>
            <a:endParaRPr lang="en-GB" sz="3600" b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578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04012" y="365125"/>
            <a:ext cx="1249788" cy="2353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does this mean for the City Council?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Attending the Opening </a:t>
            </a:r>
            <a:r>
              <a:rPr lang="en-GB" sz="3600" b="1" dirty="0"/>
              <a:t>S</a:t>
            </a:r>
            <a:r>
              <a:rPr lang="en-GB" sz="3600" b="1" dirty="0" smtClean="0"/>
              <a:t>ervice</a:t>
            </a:r>
          </a:p>
          <a:p>
            <a:r>
              <a:rPr lang="en-GB" sz="3600" b="1" dirty="0" smtClean="0"/>
              <a:t>Having a presence at events </a:t>
            </a:r>
          </a:p>
          <a:p>
            <a:r>
              <a:rPr lang="en-GB" sz="3600" b="1" dirty="0" smtClean="0"/>
              <a:t>Mayor’s reception for stewards</a:t>
            </a:r>
          </a:p>
          <a:p>
            <a:r>
              <a:rPr lang="en-GB" sz="3600" b="1" dirty="0"/>
              <a:t>R</a:t>
            </a:r>
            <a:r>
              <a:rPr lang="en-GB" sz="3600" b="1" dirty="0" smtClean="0"/>
              <a:t>eception for festival chorus after last main concert</a:t>
            </a:r>
          </a:p>
          <a:p>
            <a:r>
              <a:rPr lang="en-GB" sz="3600" b="1" dirty="0"/>
              <a:t>Opportunities to showcase the City </a:t>
            </a:r>
          </a:p>
          <a:p>
            <a:r>
              <a:rPr lang="en-GB" sz="3600" b="1" dirty="0" smtClean="0"/>
              <a:t>Generous sponsorship of a concert during the week – </a:t>
            </a:r>
            <a:r>
              <a:rPr lang="en-GB" sz="3600" b="1" dirty="0" err="1" smtClean="0"/>
              <a:t>thankyou</a:t>
            </a:r>
            <a:r>
              <a:rPr lang="en-GB" sz="3600" b="1" dirty="0" smtClean="0"/>
              <a:t>!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51401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04012" y="365125"/>
            <a:ext cx="1249788" cy="2353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Questions?</a:t>
            </a:r>
            <a:endParaRPr lang="en-GB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6479" y="2169333"/>
            <a:ext cx="5499041" cy="3663921"/>
          </a:xfrm>
        </p:spPr>
      </p:pic>
    </p:spTree>
    <p:extLst>
      <p:ext uri="{BB962C8B-B14F-4D97-AF65-F5344CB8AC3E}">
        <p14:creationId xmlns:p14="http://schemas.microsoft.com/office/powerpoint/2010/main" xmlns="" val="21437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Three Choirs Festival background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World’s oldest music festival</a:t>
            </a:r>
          </a:p>
          <a:p>
            <a:r>
              <a:rPr lang="en-GB" sz="3600" b="1" dirty="0" smtClean="0"/>
              <a:t>Three hundred years since the festival </a:t>
            </a:r>
          </a:p>
          <a:p>
            <a:pPr marL="0" indent="0">
              <a:buNone/>
            </a:pPr>
            <a:r>
              <a:rPr lang="en-GB" sz="3600" b="1" dirty="0"/>
              <a:t> </a:t>
            </a:r>
            <a:r>
              <a:rPr lang="en-GB" sz="3600" b="1" dirty="0" smtClean="0"/>
              <a:t> was founded</a:t>
            </a:r>
          </a:p>
          <a:p>
            <a:r>
              <a:rPr lang="en-GB" sz="3600" b="1" dirty="0" smtClean="0"/>
              <a:t>Began with Vicars Choral who used to sing,</a:t>
            </a:r>
          </a:p>
          <a:p>
            <a:pPr marL="0" indent="0">
              <a:buNone/>
            </a:pPr>
            <a:r>
              <a:rPr lang="en-GB" sz="3600" b="1" dirty="0" smtClean="0"/>
              <a:t>  gamble and drink – but also raise money for charity</a:t>
            </a:r>
          </a:p>
          <a:p>
            <a:r>
              <a:rPr lang="en-GB" sz="3600" b="1" dirty="0" smtClean="0"/>
              <a:t>Rotates between Gloucester, Hereford and Worcester </a:t>
            </a:r>
          </a:p>
          <a:p>
            <a:endParaRPr lang="en-GB" sz="36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4012" y="365125"/>
            <a:ext cx="1249788" cy="235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106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is the festival run?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Local committee of volunteers in each city</a:t>
            </a:r>
          </a:p>
          <a:p>
            <a:r>
              <a:rPr lang="en-GB" sz="3600" b="1" dirty="0" smtClean="0"/>
              <a:t>Supported by small team of professional staff </a:t>
            </a:r>
          </a:p>
          <a:p>
            <a:pPr marL="0" indent="0">
              <a:buNone/>
            </a:pPr>
            <a:r>
              <a:rPr lang="en-GB" sz="3600" b="1" dirty="0"/>
              <a:t> </a:t>
            </a:r>
            <a:r>
              <a:rPr lang="en-GB" sz="3600" b="1" dirty="0" smtClean="0"/>
              <a:t> based in Gloucester</a:t>
            </a:r>
          </a:p>
          <a:p>
            <a:r>
              <a:rPr lang="en-GB" sz="3600" b="1" dirty="0" smtClean="0"/>
              <a:t>Hereford has separately constituted Friends committee to help raise funds for the festival</a:t>
            </a:r>
          </a:p>
          <a:p>
            <a:r>
              <a:rPr lang="en-GB" sz="3600" b="1" dirty="0" smtClean="0"/>
              <a:t>Singers in the festival chorus are all volunteers, supported by lay clerks from cathedral choirs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4012" y="365125"/>
            <a:ext cx="1249788" cy="235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955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4012" y="365125"/>
            <a:ext cx="1249788" cy="2353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Hereford 2015 – a significant year!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300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anniversary festival in Hereford – but not </a:t>
            </a:r>
          </a:p>
          <a:p>
            <a:pPr marL="0" indent="0">
              <a:buNone/>
            </a:pPr>
            <a:r>
              <a:rPr lang="en-GB" sz="3600" b="1" dirty="0" smtClean="0"/>
              <a:t>  the 300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festival – yet….</a:t>
            </a:r>
          </a:p>
          <a:p>
            <a:r>
              <a:rPr lang="en-GB" sz="3600" b="1" dirty="0" smtClean="0"/>
              <a:t>Will sell over 25,000 tickets to festival events</a:t>
            </a:r>
          </a:p>
          <a:p>
            <a:r>
              <a:rPr lang="en-GB" sz="3600" b="1" dirty="0" smtClean="0"/>
              <a:t>Major interest already from overseas visitors and from across the country after initial publicity</a:t>
            </a:r>
          </a:p>
          <a:p>
            <a:r>
              <a:rPr lang="en-GB" sz="3600" b="1" dirty="0" smtClean="0"/>
              <a:t>BBC Radio 3 coverage anticipated to be more than ever before</a:t>
            </a:r>
          </a:p>
          <a:p>
            <a:endParaRPr lang="en-GB" sz="3600" b="1" dirty="0" smtClean="0"/>
          </a:p>
          <a:p>
            <a:pPr marL="0" indent="0">
              <a:buNone/>
            </a:pPr>
            <a:endParaRPr lang="en-GB" sz="3600" b="1" dirty="0" smtClean="0"/>
          </a:p>
          <a:p>
            <a:pPr marL="0" indent="0">
              <a:buNone/>
            </a:pPr>
            <a:endParaRPr lang="en-GB" sz="3600" b="1" dirty="0" smtClean="0"/>
          </a:p>
          <a:p>
            <a:pPr marL="0" indent="0">
              <a:buNone/>
            </a:pPr>
            <a:endParaRPr lang="en-GB" sz="3600" b="1" dirty="0" smtClean="0"/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xmlns="" val="62382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4012" y="365125"/>
            <a:ext cx="1249788" cy="2353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What’s going to be happening? 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Festival takes place from 25 July to 1 August</a:t>
            </a:r>
          </a:p>
          <a:p>
            <a:r>
              <a:rPr lang="en-GB" sz="3600" b="1" dirty="0" smtClean="0"/>
              <a:t>Activities prior to the festival will be </a:t>
            </a:r>
          </a:p>
          <a:p>
            <a:pPr marL="0" indent="0">
              <a:buNone/>
            </a:pPr>
            <a:r>
              <a:rPr lang="en-GB" sz="3600" b="1" dirty="0" smtClean="0"/>
              <a:t>  used to showcase Hereford, including:</a:t>
            </a:r>
          </a:p>
          <a:p>
            <a:pPr lvl="1"/>
            <a:r>
              <a:rPr lang="en-GB" sz="3600" b="1" dirty="0" smtClean="0"/>
              <a:t>Launch of booking brochure in March</a:t>
            </a:r>
          </a:p>
          <a:p>
            <a:pPr lvl="1"/>
            <a:r>
              <a:rPr lang="en-GB" sz="3600" b="1" dirty="0" smtClean="0"/>
              <a:t>Dean’s sponsored walk in April</a:t>
            </a:r>
          </a:p>
          <a:p>
            <a:pPr lvl="1"/>
            <a:r>
              <a:rPr lang="en-GB" sz="3600" b="1" dirty="0" smtClean="0"/>
              <a:t>Three Cathedral Choirs Evensongs in May and June</a:t>
            </a:r>
          </a:p>
          <a:p>
            <a:pPr lvl="1"/>
            <a:r>
              <a:rPr lang="en-GB" sz="3600" b="1" dirty="0" smtClean="0"/>
              <a:t>Community activities such </a:t>
            </a:r>
            <a:r>
              <a:rPr lang="en-GB" sz="3600" b="1" dirty="0" err="1" smtClean="0"/>
              <a:t>MusicLab</a:t>
            </a:r>
            <a:endParaRPr lang="en-GB" sz="3600" b="1" dirty="0" smtClean="0"/>
          </a:p>
          <a:p>
            <a:pPr marL="0" indent="0">
              <a:buNone/>
            </a:pPr>
            <a:endParaRPr lang="en-GB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43336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4012" y="365125"/>
            <a:ext cx="1249788" cy="2353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What’s going to be happening 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Festival programme itself includes:</a:t>
            </a:r>
          </a:p>
          <a:p>
            <a:r>
              <a:rPr lang="en-GB" sz="3600" b="1" dirty="0" smtClean="0"/>
              <a:t>Services – evensong, opening service, </a:t>
            </a:r>
            <a:r>
              <a:rPr lang="en-GB" sz="3600" b="1" dirty="0" err="1" smtClean="0"/>
              <a:t>etc</a:t>
            </a:r>
            <a:endParaRPr lang="en-GB" sz="3600" b="1" dirty="0" smtClean="0"/>
          </a:p>
          <a:p>
            <a:r>
              <a:rPr lang="en-GB" sz="3600" b="1" dirty="0" smtClean="0"/>
              <a:t>Concerts and recitals</a:t>
            </a:r>
          </a:p>
          <a:p>
            <a:r>
              <a:rPr lang="en-GB" sz="3600" b="1" dirty="0" smtClean="0"/>
              <a:t>Gathering Wave</a:t>
            </a:r>
          </a:p>
          <a:p>
            <a:r>
              <a:rPr lang="en-GB" sz="3600" b="1" dirty="0" smtClean="0"/>
              <a:t>Lectures </a:t>
            </a:r>
          </a:p>
          <a:p>
            <a:r>
              <a:rPr lang="en-GB" sz="3600" b="1" dirty="0" smtClean="0"/>
              <a:t>Young musicians performances</a:t>
            </a:r>
          </a:p>
          <a:p>
            <a:r>
              <a:rPr lang="en-GB" sz="3600" b="1" dirty="0" smtClean="0"/>
              <a:t>Three Choirs Plus and </a:t>
            </a:r>
            <a:r>
              <a:rPr lang="en-GB" sz="3600" b="1" dirty="0" err="1" smtClean="0"/>
              <a:t>MusicLab</a:t>
            </a:r>
            <a:r>
              <a:rPr lang="en-GB" sz="3600" b="1" dirty="0" smtClean="0"/>
              <a:t> </a:t>
            </a:r>
          </a:p>
          <a:p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665033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4012" y="365125"/>
            <a:ext cx="1249788" cy="2353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Where are things taking place? 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/>
              <a:t>Concerts and recitals in various venues:</a:t>
            </a:r>
          </a:p>
          <a:p>
            <a:pPr marL="457200" lvl="1" indent="0">
              <a:buNone/>
            </a:pPr>
            <a:endParaRPr lang="en-GB" sz="3600" b="1" dirty="0" smtClean="0"/>
          </a:p>
          <a:p>
            <a:pPr marL="457200" lvl="1" indent="0">
              <a:buNone/>
            </a:pPr>
            <a:r>
              <a:rPr lang="en-GB" sz="3600" b="1" dirty="0" smtClean="0"/>
              <a:t>Cathedral           St Francis Xavier</a:t>
            </a:r>
          </a:p>
          <a:p>
            <a:pPr marL="457200" lvl="1" indent="0">
              <a:buNone/>
            </a:pPr>
            <a:endParaRPr lang="en-GB" sz="3600" b="1" dirty="0" smtClean="0"/>
          </a:p>
          <a:p>
            <a:pPr marL="457200" lvl="1" indent="0">
              <a:buNone/>
            </a:pPr>
            <a:r>
              <a:rPr lang="en-GB" sz="3600" b="1" dirty="0" smtClean="0"/>
              <a:t>Holy Trinity        Leominster Priory</a:t>
            </a:r>
          </a:p>
          <a:p>
            <a:pPr marL="457200" lvl="1" indent="0">
              <a:buNone/>
            </a:pPr>
            <a:endParaRPr lang="en-GB" sz="3600" b="1" dirty="0" smtClean="0"/>
          </a:p>
          <a:p>
            <a:pPr marL="457200" lvl="1" indent="0">
              <a:buNone/>
            </a:pPr>
            <a:r>
              <a:rPr lang="en-GB" sz="3600" b="1" dirty="0" smtClean="0"/>
              <a:t>Dore Abbey       All Saints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36485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4012" y="365125"/>
            <a:ext cx="1249788" cy="2353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Where are things taking place? 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b="1" dirty="0" smtClean="0"/>
              <a:t>Other events and activities at:</a:t>
            </a:r>
          </a:p>
          <a:p>
            <a:pPr marL="457200" lvl="1" indent="0">
              <a:buNone/>
            </a:pPr>
            <a:r>
              <a:rPr lang="en-GB" sz="3600" b="1" dirty="0" smtClean="0"/>
              <a:t>Left Bank		Hereford Academy</a:t>
            </a:r>
          </a:p>
          <a:p>
            <a:pPr marL="457200" lvl="1" indent="0">
              <a:buNone/>
            </a:pPr>
            <a:endParaRPr lang="en-GB" sz="3600" b="1" dirty="0" smtClean="0"/>
          </a:p>
          <a:p>
            <a:pPr marL="457200" lvl="1" indent="0">
              <a:buNone/>
            </a:pPr>
            <a:r>
              <a:rPr lang="en-GB" sz="3600" b="1" dirty="0" smtClean="0"/>
              <a:t>St John’s Methodist Church           The Courtyard </a:t>
            </a:r>
          </a:p>
          <a:p>
            <a:pPr marL="457200" lvl="1" indent="0">
              <a:buNone/>
            </a:pPr>
            <a:endParaRPr lang="en-GB" sz="3600" b="1" dirty="0" smtClean="0"/>
          </a:p>
          <a:p>
            <a:pPr marL="457200" lvl="1" indent="0">
              <a:buNone/>
            </a:pPr>
            <a:r>
              <a:rPr lang="en-GB" sz="3600" b="1" dirty="0" smtClean="0"/>
              <a:t>St Peter </a:t>
            </a:r>
            <a:r>
              <a:rPr lang="en-GB" sz="3600" b="1" dirty="0" err="1" smtClean="0"/>
              <a:t>Lugwardine</a:t>
            </a:r>
            <a:r>
              <a:rPr lang="en-GB" sz="3600" b="1" dirty="0" smtClean="0"/>
              <a:t>           St Peter’s Hereford </a:t>
            </a:r>
          </a:p>
          <a:p>
            <a:pPr marL="457200" lvl="1" indent="0">
              <a:buNone/>
            </a:pPr>
            <a:endParaRPr lang="en-GB" sz="3600" b="1" dirty="0" smtClean="0"/>
          </a:p>
          <a:p>
            <a:pPr marL="457200" lvl="1" indent="0">
              <a:buNone/>
            </a:pPr>
            <a:r>
              <a:rPr lang="en-GB" sz="3600" b="1" dirty="0" smtClean="0"/>
              <a:t>Bishop’s Palace             High Town</a:t>
            </a:r>
          </a:p>
          <a:p>
            <a:pPr marL="457200" lvl="1" indent="0">
              <a:buNone/>
            </a:pPr>
            <a:endParaRPr lang="en-GB" sz="3600" b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1262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4012" y="365125"/>
            <a:ext cx="1249788" cy="2353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does this mean for Hereford?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The classical music world will be watching us</a:t>
            </a:r>
          </a:p>
          <a:p>
            <a:r>
              <a:rPr lang="en-GB" sz="3600" b="1" dirty="0" smtClean="0"/>
              <a:t>Professional musicians from around the world</a:t>
            </a:r>
          </a:p>
          <a:p>
            <a:pPr marL="0" indent="0">
              <a:buNone/>
            </a:pPr>
            <a:r>
              <a:rPr lang="en-GB" sz="3600" b="1" dirty="0" smtClean="0"/>
              <a:t>  will be visiting the city and county</a:t>
            </a:r>
          </a:p>
          <a:p>
            <a:r>
              <a:rPr lang="en-GB" sz="3600" b="1" dirty="0" smtClean="0"/>
              <a:t>Visitors coming to stay in local accommodation – hotels, guest houses, B&amp;B, homestay</a:t>
            </a:r>
          </a:p>
          <a:p>
            <a:r>
              <a:rPr lang="en-GB" sz="3600" b="1" dirty="0" smtClean="0"/>
              <a:t>Economic impact from spend in shops, cafes, restaurants and pubs </a:t>
            </a:r>
          </a:p>
          <a:p>
            <a:endParaRPr lang="en-GB" sz="3600" b="1" dirty="0" smtClean="0"/>
          </a:p>
          <a:p>
            <a:endParaRPr lang="en-GB" sz="3600" b="1" dirty="0" smtClean="0"/>
          </a:p>
          <a:p>
            <a:endParaRPr lang="en-GB" sz="3600" b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2105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426</Words>
  <Application>Microsoft Office PowerPoint</Application>
  <PresentationFormat>Custom</PresentationFormat>
  <Paragraphs>90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Three Choirs Festival, Hereford 2015</vt:lpstr>
      <vt:lpstr>Three Choirs Festival background </vt:lpstr>
      <vt:lpstr>How is the festival run?</vt:lpstr>
      <vt:lpstr>Hereford 2015 – a significant year!</vt:lpstr>
      <vt:lpstr>What’s going to be happening? (1)</vt:lpstr>
      <vt:lpstr>What’s going to be happening (2)</vt:lpstr>
      <vt:lpstr>Where are things taking place? (1)</vt:lpstr>
      <vt:lpstr>Where are things taking place? (2)</vt:lpstr>
      <vt:lpstr>What does this mean for Hereford?</vt:lpstr>
      <vt:lpstr>Who are we working with?</vt:lpstr>
      <vt:lpstr>What does this mean for the City Council?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Choirs Festival, Hereford 2015</dc:title>
  <dc:creator>Clare Wichbold</dc:creator>
  <cp:lastModifiedBy>Tracy Morris</cp:lastModifiedBy>
  <cp:revision>13</cp:revision>
  <dcterms:created xsi:type="dcterms:W3CDTF">2014-12-21T16:00:30Z</dcterms:created>
  <dcterms:modified xsi:type="dcterms:W3CDTF">2015-01-05T11:32:02Z</dcterms:modified>
</cp:coreProperties>
</file>